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7"/>
  </p:notesMasterIdLst>
  <p:sldIdLst>
    <p:sldId id="485" r:id="rId3"/>
    <p:sldId id="417" r:id="rId4"/>
    <p:sldId id="476" r:id="rId5"/>
    <p:sldId id="420" r:id="rId6"/>
    <p:sldId id="421" r:id="rId7"/>
    <p:sldId id="488" r:id="rId8"/>
    <p:sldId id="477" r:id="rId9"/>
    <p:sldId id="423" r:id="rId10"/>
    <p:sldId id="489" r:id="rId11"/>
    <p:sldId id="487" r:id="rId12"/>
    <p:sldId id="426" r:id="rId13"/>
    <p:sldId id="427" r:id="rId14"/>
    <p:sldId id="428" r:id="rId15"/>
    <p:sldId id="429" r:id="rId16"/>
    <p:sldId id="437" r:id="rId17"/>
    <p:sldId id="490" r:id="rId18"/>
    <p:sldId id="478" r:id="rId19"/>
    <p:sldId id="438" r:id="rId20"/>
    <p:sldId id="431" r:id="rId21"/>
    <p:sldId id="432" r:id="rId22"/>
    <p:sldId id="491" r:id="rId23"/>
    <p:sldId id="418" r:id="rId24"/>
    <p:sldId id="479" r:id="rId25"/>
    <p:sldId id="436" r:id="rId26"/>
    <p:sldId id="440" r:id="rId27"/>
    <p:sldId id="443" r:id="rId28"/>
    <p:sldId id="444" r:id="rId29"/>
    <p:sldId id="446" r:id="rId30"/>
    <p:sldId id="448" r:id="rId31"/>
    <p:sldId id="449" r:id="rId32"/>
    <p:sldId id="450" r:id="rId33"/>
    <p:sldId id="451" r:id="rId34"/>
    <p:sldId id="480" r:id="rId35"/>
    <p:sldId id="492" r:id="rId36"/>
    <p:sldId id="453" r:id="rId37"/>
    <p:sldId id="454" r:id="rId38"/>
    <p:sldId id="455" r:id="rId39"/>
    <p:sldId id="456" r:id="rId40"/>
    <p:sldId id="457" r:id="rId41"/>
    <p:sldId id="493" r:id="rId42"/>
    <p:sldId id="459" r:id="rId43"/>
    <p:sldId id="460" r:id="rId44"/>
    <p:sldId id="461" r:id="rId45"/>
    <p:sldId id="462" r:id="rId46"/>
    <p:sldId id="463" r:id="rId47"/>
    <p:sldId id="464" r:id="rId48"/>
    <p:sldId id="481" r:id="rId49"/>
    <p:sldId id="494" r:id="rId50"/>
    <p:sldId id="482" r:id="rId51"/>
    <p:sldId id="471" r:id="rId52"/>
    <p:sldId id="473" r:id="rId53"/>
    <p:sldId id="474" r:id="rId54"/>
    <p:sldId id="475" r:id="rId55"/>
    <p:sldId id="278" r:id="rId5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17"/>
            <p14:sldId id="476"/>
            <p14:sldId id="420"/>
            <p14:sldId id="421"/>
            <p14:sldId id="488"/>
            <p14:sldId id="477"/>
            <p14:sldId id="423"/>
            <p14:sldId id="489"/>
            <p14:sldId id="487"/>
            <p14:sldId id="426"/>
            <p14:sldId id="427"/>
            <p14:sldId id="428"/>
            <p14:sldId id="429"/>
            <p14:sldId id="437"/>
            <p14:sldId id="490"/>
            <p14:sldId id="478"/>
            <p14:sldId id="438"/>
            <p14:sldId id="431"/>
            <p14:sldId id="432"/>
            <p14:sldId id="491"/>
            <p14:sldId id="418"/>
            <p14:sldId id="479"/>
          </p14:sldIdLst>
        </p14:section>
        <p14:section name="Operations" id="{87B982B4-CBB2-C14B-980A-235021ECE9F5}">
          <p14:sldIdLst>
            <p14:sldId id="436"/>
            <p14:sldId id="440"/>
            <p14:sldId id="443"/>
            <p14:sldId id="444"/>
            <p14:sldId id="446"/>
            <p14:sldId id="448"/>
            <p14:sldId id="449"/>
            <p14:sldId id="450"/>
            <p14:sldId id="451"/>
            <p14:sldId id="480"/>
            <p14:sldId id="492"/>
            <p14:sldId id="453"/>
            <p14:sldId id="454"/>
            <p14:sldId id="455"/>
            <p14:sldId id="456"/>
            <p14:sldId id="457"/>
            <p14:sldId id="493"/>
            <p14:sldId id="459"/>
            <p14:sldId id="460"/>
            <p14:sldId id="461"/>
            <p14:sldId id="462"/>
            <p14:sldId id="463"/>
            <p14:sldId id="464"/>
            <p14:sldId id="481"/>
            <p14:sldId id="494"/>
            <p14:sldId id="482"/>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51762" autoAdjust="0"/>
  </p:normalViewPr>
  <p:slideViewPr>
    <p:cSldViewPr snapToGrid="0" snapToObjects="1">
      <p:cViewPr>
        <p:scale>
          <a:sx n="110" d="100"/>
          <a:sy n="110" d="100"/>
        </p:scale>
        <p:origin x="-1088" y="-80"/>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commentAuthors" Target="commentAuthor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a:t>
            </a:r>
            <a:r>
              <a:rPr lang="en-US" dirty="0" err="1" smtClean="0"/>
              <a:t>Docker</a:t>
            </a:r>
            <a:r>
              <a:rPr lang="en-US" dirty="0" smtClean="0"/>
              <a:t> conversation if</a:t>
            </a:r>
            <a:r>
              <a:rPr lang="en-US" baseline="0" dirty="0" smtClean="0"/>
              <a:t> it comes up</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Bind MySQL</a:t>
            </a:r>
            <a:r>
              <a:rPr lang="en-US" sz="1400" baseline="0" dirty="0" smtClean="0"/>
              <a:t> to the Spring Music app</a:t>
            </a:r>
          </a:p>
          <a:p>
            <a:endParaRPr lang="en-US" sz="1400" baseline="0" dirty="0" smtClean="0"/>
          </a:p>
          <a:p>
            <a:r>
              <a:rPr lang="en-US" sz="1400" baseline="0" dirty="0" smtClean="0"/>
              <a:t>Show lack of persistence without a bind</a:t>
            </a:r>
          </a:p>
          <a:p>
            <a:endParaRPr lang="en-US" sz="1400" baseline="0" dirty="0" smtClean="0"/>
          </a:p>
          <a:p>
            <a:r>
              <a:rPr lang="en-US" sz="1400" baseline="0" dirty="0" smtClean="0"/>
              <a:t>Then show how easy it is to add a DB and save state between instances.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Lets show the Operator view of PCF and talk about Resource </a:t>
            </a:r>
            <a:r>
              <a:rPr lang="en-US" sz="1400" dirty="0" err="1" smtClean="0"/>
              <a:t>Config</a:t>
            </a:r>
            <a:r>
              <a:rPr lang="en-US" sz="1400" dirty="0" smtClean="0"/>
              <a:t> for scaling</a:t>
            </a:r>
            <a:r>
              <a:rPr lang="en-US" sz="1400" baseline="0" dirty="0" smtClean="0"/>
              <a:t> out 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Lets Kill some instances and watch then come back</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 Spring Music – specify</a:t>
            </a:r>
            <a:r>
              <a:rPr lang="en-US" sz="1400" baseline="0" dirty="0" smtClean="0"/>
              <a:t> the </a:t>
            </a:r>
            <a:r>
              <a:rPr lang="en-US" sz="1400" baseline="0" dirty="0" err="1" smtClean="0"/>
              <a:t>buildpack</a:t>
            </a:r>
            <a:r>
              <a:rPr lang="en-US" sz="1400" baseline="0" dirty="0" smtClean="0"/>
              <a:t> on the command line </a:t>
            </a:r>
          </a:p>
          <a:p>
            <a:endParaRPr lang="en-US" sz="1400" baseline="0" dirty="0" smtClean="0"/>
          </a:p>
          <a:p>
            <a:r>
              <a:rPr lang="en-US" sz="1400" dirty="0" smtClean="0"/>
              <a:t>we will bind to it later, this can be a discussion on Polyglot</a:t>
            </a:r>
            <a:r>
              <a:rPr lang="en-US" sz="1400" baseline="0" dirty="0" smtClean="0"/>
              <a:t> persistence or lack thereof with an app that is built to be stateless (preview to CN Enterprise)</a:t>
            </a:r>
          </a:p>
          <a:p>
            <a:r>
              <a:rPr lang="en-US" sz="1400" baseline="0" dirty="0" smtClean="0"/>
              <a:t>Highlight again the </a:t>
            </a:r>
            <a:r>
              <a:rPr lang="en-US" sz="1400" baseline="0" dirty="0" err="1" smtClean="0"/>
              <a:t>Buildpack</a:t>
            </a:r>
            <a:r>
              <a:rPr lang="en-US" sz="1400" baseline="0" dirty="0" smtClean="0"/>
              <a:t> phases in the output</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63" r:id="rId12"/>
    <p:sldLayoutId id="2147483681" r:id="rId13"/>
    <p:sldLayoutId id="2147483683" r:id="rId14"/>
    <p:sldLayoutId id="2147483684"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image" Target="../media/image43.png"/><Relationship Id="rId21" Type="http://schemas.openxmlformats.org/officeDocument/2006/relationships/image" Target="../media/image44.jpe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jpeg"/><Relationship Id="rId18" Type="http://schemas.openxmlformats.org/officeDocument/2006/relationships/image" Target="../media/image15.jpeg"/><Relationship Id="rId19"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7.png"/><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9.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65.png"/><Relationship Id="rId13" Type="http://schemas.openxmlformats.org/officeDocument/2006/relationships/image" Target="../media/image78.png"/><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1.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15.jpeg"/><Relationship Id="rId21" Type="http://schemas.openxmlformats.org/officeDocument/2006/relationships/image" Target="../media/image10.png"/><Relationship Id="rId10" Type="http://schemas.openxmlformats.org/officeDocument/2006/relationships/image" Target="../media/image93.png"/><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2.png"/><Relationship Id="rId14" Type="http://schemas.openxmlformats.org/officeDocument/2006/relationships/image" Target="../media/image8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12.png"/><Relationship Id="rId18" Type="http://schemas.openxmlformats.org/officeDocument/2006/relationships/image" Target="../media/image13.png"/><Relationship Id="rId19" Type="http://schemas.openxmlformats.org/officeDocument/2006/relationships/image" Target="../media/image14.jpeg"/><Relationship Id="rId1" Type="http://schemas.openxmlformats.org/officeDocument/2006/relationships/slideLayout" Target="../slideLayouts/slideLayout9.xml"/><Relationship Id="rId2" Type="http://schemas.openxmlformats.org/officeDocument/2006/relationships/image" Target="../media/image64.png"/><Relationship Id="rId3" Type="http://schemas.openxmlformats.org/officeDocument/2006/relationships/image" Target="../media/image87.png"/><Relationship Id="rId4" Type="http://schemas.openxmlformats.org/officeDocument/2006/relationships/image" Target="../media/image70.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0.png"/><Relationship Id="rId9"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4.png"/><Relationship Id="rId3" Type="http://schemas.openxmlformats.org/officeDocument/2006/relationships/image" Target="../media/image1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101.png"/><Relationship Id="rId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08.gif-c200"/></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08.gif-c200"/><Relationship Id="rId1" Type="http://schemas.openxmlformats.org/officeDocument/2006/relationships/slideLayout" Target="../slideLayouts/slideLayout9.xml"/><Relationship Id="rId2" Type="http://schemas.openxmlformats.org/officeDocument/2006/relationships/image" Target="../media/image1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101.png"/><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Containers, and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cs typeface="Arial"/>
              </a:rPr>
              <a:t>Ben Bertka / Platform Architect</a:t>
            </a:r>
            <a:endParaRPr lang="en-US" sz="1600" dirty="0">
              <a:solidFill>
                <a:srgbClr val="FFFFFF"/>
              </a:solidFill>
              <a:cs typeface="Arial"/>
            </a:endParaRPr>
          </a:p>
          <a:p>
            <a:pPr>
              <a:spcAft>
                <a:spcPts val="300"/>
              </a:spcAft>
            </a:pPr>
            <a:r>
              <a:rPr lang="en-US" sz="1600" dirty="0" err="1" smtClean="0">
                <a:solidFill>
                  <a:srgbClr val="FFFFFF"/>
                </a:solidFill>
              </a:rPr>
              <a:t>bbertka@pivotal.io</a:t>
            </a: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8403530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 name="TextBox 1"/>
          <p:cNvSpPr txBox="1"/>
          <p:nvPr/>
        </p:nvSpPr>
        <p:spPr>
          <a:xfrm>
            <a:off x="6171045" y="2107045"/>
            <a:ext cx="1338828" cy="307777"/>
          </a:xfrm>
          <a:prstGeom prst="rect">
            <a:avLst/>
          </a:prstGeom>
          <a:noFill/>
        </p:spPr>
        <p:txBody>
          <a:bodyPr wrap="none" rtlCol="0">
            <a:spAutoFit/>
          </a:bodyPr>
          <a:lstStyle/>
          <a:p>
            <a:r>
              <a:rPr lang="en-US" dirty="0" smtClean="0">
                <a:solidFill>
                  <a:schemeClr val="bg1"/>
                </a:solidFill>
              </a:rPr>
              <a:t>App Container</a:t>
            </a:r>
            <a:endParaRPr lang="en-US" dirty="0">
              <a:solidFill>
                <a:schemeClr val="bg1"/>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rgbClr val="008881"/>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a:t>
            </a:r>
            <a:r>
              <a:rPr lang="en-US" sz="1600" dirty="0" err="1" smtClean="0"/>
              <a:t>docker</a:t>
            </a:r>
            <a:r>
              <a:rPr lang="en-US" sz="1600" dirty="0" smtClean="0"/>
              <a:t>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a:t>
            </a:r>
            <a:r>
              <a:rPr lang="en-US" sz="1600" dirty="0" err="1" smtClean="0"/>
              <a:t>Docker</a:t>
            </a:r>
            <a:r>
              <a:rPr lang="en-US" sz="1600" dirty="0" smtClean="0"/>
              <a:t>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19"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err="1"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brings fixed host OS Kernel</a:t>
            </a:r>
            <a:endParaRPr lang="en-US" sz="1600"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3157810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749187" y="325438"/>
            <a:ext cx="8410575" cy="722312"/>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07105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par>
                          <p:cTn id="95" fill="hold">
                            <p:stCondLst>
                              <p:cond delay="6000"/>
                            </p:stCondLst>
                            <p:childTnLst>
                              <p:par>
                                <p:cTn id="96" presetID="9" presetClass="entr" presetSubtype="0" fill="hold" grpId="0" nodeType="afterEffect">
                                  <p:stCondLst>
                                    <p:cond delay="0"/>
                                  </p:stCondLst>
                                  <p:childTnLst>
                                    <p:set>
                                      <p:cBhvr>
                                        <p:cTn id="97" dur="1" fill="hold">
                                          <p:stCondLst>
                                            <p:cond delay="0"/>
                                          </p:stCondLst>
                                        </p:cTn>
                                        <p:tgtEl>
                                          <p:spTgt spid="171"/>
                                        </p:tgtEl>
                                        <p:attrNameLst>
                                          <p:attrName>style.visibility</p:attrName>
                                        </p:attrNameLst>
                                      </p:cBhvr>
                                      <p:to>
                                        <p:strVal val="visible"/>
                                      </p:to>
                                    </p:set>
                                    <p:animEffect transition="in" filter="dissolve">
                                      <p:cBhvr>
                                        <p:cTn id="98" dur="500"/>
                                        <p:tgtEl>
                                          <p:spTgt spid="171"/>
                                        </p:tgtEl>
                                      </p:cBhvr>
                                    </p:animEffect>
                                  </p:childTnLst>
                                </p:cTn>
                              </p:par>
                            </p:childTnLst>
                          </p:cTn>
                        </p:par>
                        <p:par>
                          <p:cTn id="99" fill="hold">
                            <p:stCondLst>
                              <p:cond delay="6500"/>
                            </p:stCondLst>
                            <p:childTnLst>
                              <p:par>
                                <p:cTn id="100" presetID="9"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dissolve">
                                      <p:cBhvr>
                                        <p:cTn id="102" dur="1000"/>
                                        <p:tgtEl>
                                          <p:spTgt spid="36"/>
                                        </p:tgtEl>
                                      </p:cBhvr>
                                    </p:animEffect>
                                  </p:childTnLst>
                                </p:cTn>
                              </p:par>
                            </p:childTnLst>
                          </p:cTn>
                        </p:par>
                        <p:par>
                          <p:cTn id="103" fill="hold">
                            <p:stCondLst>
                              <p:cond delay="7500"/>
                            </p:stCondLst>
                            <p:childTnLst>
                              <p:par>
                                <p:cTn id="104" presetID="9" presetClass="entr" presetSubtype="0"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dissolve">
                                      <p:cBhvr>
                                        <p:cTn id="106" dur="1000"/>
                                        <p:tgtEl>
                                          <p:spTgt spid="37"/>
                                        </p:tgtEl>
                                      </p:cBhvr>
                                    </p:animEffect>
                                  </p:childTnLst>
                                </p:cTn>
                              </p:par>
                            </p:childTnLst>
                          </p:cTn>
                        </p:par>
                        <p:par>
                          <p:cTn id="107" fill="hold">
                            <p:stCondLst>
                              <p:cond delay="8500"/>
                            </p:stCondLst>
                            <p:childTnLst>
                              <p:par>
                                <p:cTn id="108" presetID="9" presetClass="exit" presetSubtype="0" fill="hold" grpId="1" nodeType="afterEffect">
                                  <p:stCondLst>
                                    <p:cond delay="0"/>
                                  </p:stCondLst>
                                  <p:childTnLst>
                                    <p:animEffect transition="out" filter="dissolve">
                                      <p:cBhvr>
                                        <p:cTn id="109" dur="500"/>
                                        <p:tgtEl>
                                          <p:spTgt spid="171"/>
                                        </p:tgtEl>
                                      </p:cBhvr>
                                    </p:animEffect>
                                    <p:set>
                                      <p:cBhvr>
                                        <p:cTn id="110" dur="1" fill="hold">
                                          <p:stCondLst>
                                            <p:cond delay="499"/>
                                          </p:stCondLst>
                                        </p:cTn>
                                        <p:tgtEl>
                                          <p:spTgt spid="171"/>
                                        </p:tgtEl>
                                        <p:attrNameLst>
                                          <p:attrName>style.visibility</p:attrName>
                                        </p:attrNameLst>
                                      </p:cBhvr>
                                      <p:to>
                                        <p:strVal val="hidden"/>
                                      </p:to>
                                    </p:set>
                                  </p:childTnLst>
                                </p:cTn>
                              </p:par>
                              <p:par>
                                <p:cTn id="111" presetID="9" presetClass="entr" presetSubtype="0" fill="hold" grpId="2" nodeType="withEffect">
                                  <p:stCondLst>
                                    <p:cond delay="0"/>
                                  </p:stCondLst>
                                  <p:childTnLst>
                                    <p:set>
                                      <p:cBhvr>
                                        <p:cTn id="112" dur="1" fill="hold">
                                          <p:stCondLst>
                                            <p:cond delay="0"/>
                                          </p:stCondLst>
                                        </p:cTn>
                                        <p:tgtEl>
                                          <p:spTgt spid="308"/>
                                        </p:tgtEl>
                                        <p:attrNameLst>
                                          <p:attrName>style.visibility</p:attrName>
                                        </p:attrNameLst>
                                      </p:cBhvr>
                                      <p:to>
                                        <p:strVal val="visible"/>
                                      </p:to>
                                    </p:set>
                                    <p:animEffect transition="in" filter="dissolve">
                                      <p:cBhvr>
                                        <p:cTn id="113" dur="500"/>
                                        <p:tgtEl>
                                          <p:spTgt spid="308"/>
                                        </p:tgtEl>
                                      </p:cBhvr>
                                    </p:animEffect>
                                  </p:childTnLst>
                                </p:cTn>
                              </p:par>
                            </p:childTnLst>
                          </p:cTn>
                        </p:par>
                        <p:par>
                          <p:cTn id="114" fill="hold">
                            <p:stCondLst>
                              <p:cond delay="9000"/>
                            </p:stCondLst>
                            <p:childTnLst>
                              <p:par>
                                <p:cTn id="115" presetID="9" presetClass="exit" presetSubtype="0" fill="hold" nodeType="afterEffect">
                                  <p:stCondLst>
                                    <p:cond delay="0"/>
                                  </p:stCondLst>
                                  <p:childTnLst>
                                    <p:animEffect transition="out" filter="dissolve">
                                      <p:cBhvr>
                                        <p:cTn id="116" dur="500"/>
                                        <p:tgtEl>
                                          <p:spTgt spid="76"/>
                                        </p:tgtEl>
                                      </p:cBhvr>
                                    </p:animEffect>
                                    <p:set>
                                      <p:cBhvr>
                                        <p:cTn id="117" dur="1" fill="hold">
                                          <p:stCondLst>
                                            <p:cond delay="499"/>
                                          </p:stCondLst>
                                        </p:cTn>
                                        <p:tgtEl>
                                          <p:spTgt spid="76"/>
                                        </p:tgtEl>
                                        <p:attrNameLst>
                                          <p:attrName>style.visibility</p:attrName>
                                        </p:attrNameLst>
                                      </p:cBhvr>
                                      <p:to>
                                        <p:strVal val="hidden"/>
                                      </p:to>
                                    </p:set>
                                  </p:childTnLst>
                                </p:cTn>
                              </p:par>
                            </p:childTnLst>
                          </p:cTn>
                        </p:par>
                        <p:par>
                          <p:cTn id="118" fill="hold">
                            <p:stCondLst>
                              <p:cond delay="9500"/>
                            </p:stCondLst>
                            <p:childTnLst>
                              <p:par>
                                <p:cTn id="119" presetID="9" presetClass="entr" presetSubtype="0" fill="hold" nodeType="afterEffect">
                                  <p:stCondLst>
                                    <p:cond delay="0"/>
                                  </p:stCondLst>
                                  <p:childTnLst>
                                    <p:set>
                                      <p:cBhvr>
                                        <p:cTn id="120" dur="1" fill="hold">
                                          <p:stCondLst>
                                            <p:cond delay="0"/>
                                          </p:stCondLst>
                                        </p:cTn>
                                        <p:tgtEl>
                                          <p:spTgt spid="76"/>
                                        </p:tgtEl>
                                        <p:attrNameLst>
                                          <p:attrName>style.visibility</p:attrName>
                                        </p:attrNameLst>
                                      </p:cBhvr>
                                      <p:to>
                                        <p:strVal val="visible"/>
                                      </p:to>
                                    </p:set>
                                    <p:animEffect transition="in" filter="dissolve">
                                      <p:cBhvr>
                                        <p:cTn id="121" dur="500"/>
                                        <p:tgtEl>
                                          <p:spTgt spid="76"/>
                                        </p:tgtEl>
                                      </p:cBhvr>
                                    </p:animEffect>
                                  </p:childTnLst>
                                </p:cTn>
                              </p:par>
                            </p:childTnLst>
                          </p:cTn>
                        </p:par>
                        <p:par>
                          <p:cTn id="122" fill="hold">
                            <p:stCondLst>
                              <p:cond delay="10000"/>
                            </p:stCondLst>
                            <p:childTnLst>
                              <p:par>
                                <p:cTn id="123" presetID="9" presetClass="exit" presetSubtype="0" fill="hold" nodeType="afterEffect">
                                  <p:stCondLst>
                                    <p:cond delay="0"/>
                                  </p:stCondLst>
                                  <p:childTnLst>
                                    <p:animEffect transition="out" filter="dissolve">
                                      <p:cBhvr>
                                        <p:cTn id="124" dur="500"/>
                                        <p:tgtEl>
                                          <p:spTgt spid="76"/>
                                        </p:tgtEl>
                                      </p:cBhvr>
                                    </p:animEffect>
                                    <p:set>
                                      <p:cBhvr>
                                        <p:cTn id="125" dur="1" fill="hold">
                                          <p:stCondLst>
                                            <p:cond delay="499"/>
                                          </p:stCondLst>
                                        </p:cTn>
                                        <p:tgtEl>
                                          <p:spTgt spid="76"/>
                                        </p:tgtEl>
                                        <p:attrNameLst>
                                          <p:attrName>style.visibility</p:attrName>
                                        </p:attrNameLst>
                                      </p:cBhvr>
                                      <p:to>
                                        <p:strVal val="hidden"/>
                                      </p:to>
                                    </p:set>
                                  </p:childTnLst>
                                </p:cTn>
                              </p:par>
                            </p:childTnLst>
                          </p:cTn>
                        </p:par>
                        <p:par>
                          <p:cTn id="126" fill="hold">
                            <p:stCondLst>
                              <p:cond delay="10500"/>
                            </p:stCondLst>
                            <p:childTnLst>
                              <p:par>
                                <p:cTn id="127" presetID="9" presetClass="entr" presetSubtype="0" fill="hold" nodeType="afterEffect">
                                  <p:stCondLst>
                                    <p:cond delay="0"/>
                                  </p:stCondLst>
                                  <p:childTnLst>
                                    <p:set>
                                      <p:cBhvr>
                                        <p:cTn id="128" dur="1" fill="hold">
                                          <p:stCondLst>
                                            <p:cond delay="0"/>
                                          </p:stCondLst>
                                        </p:cTn>
                                        <p:tgtEl>
                                          <p:spTgt spid="76"/>
                                        </p:tgtEl>
                                        <p:attrNameLst>
                                          <p:attrName>style.visibility</p:attrName>
                                        </p:attrNameLst>
                                      </p:cBhvr>
                                      <p:to>
                                        <p:strVal val="visible"/>
                                      </p:to>
                                    </p:set>
                                    <p:animEffect transition="in" filter="dissolve">
                                      <p:cBhvr>
                                        <p:cTn id="129" dur="500"/>
                                        <p:tgtEl>
                                          <p:spTgt spid="76"/>
                                        </p:tgtEl>
                                      </p:cBhvr>
                                    </p:animEffect>
                                  </p:childTnLst>
                                </p:cTn>
                              </p:par>
                            </p:childTnLst>
                          </p:cTn>
                        </p:par>
                        <p:par>
                          <p:cTn id="130" fill="hold">
                            <p:stCondLst>
                              <p:cond delay="11000"/>
                            </p:stCondLst>
                            <p:childTnLst>
                              <p:par>
                                <p:cTn id="131"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2" dur="1500" fill="hold"/>
                                        <p:tgtEl>
                                          <p:spTgt spid="112">
                                            <p:txEl>
                                              <p:pRg st="0" end="0"/>
                                            </p:txEl>
                                          </p:spTgt>
                                        </p:tgtEl>
                                        <p:attrNameLst>
                                          <p:attrName>ppt_x</p:attrName>
                                          <p:attrName>ppt_y</p:attrName>
                                        </p:attrNameLst>
                                      </p:cBhvr>
                                      <p:rCtr x="-19132" y="2869"/>
                                    </p:animMotion>
                                  </p:childTnLst>
                                </p:cTn>
                              </p:par>
                            </p:childTnLst>
                          </p:cTn>
                        </p:par>
                        <p:par>
                          <p:cTn id="133" fill="hold">
                            <p:stCondLst>
                              <p:cond delay="12500"/>
                            </p:stCondLst>
                            <p:childTnLst>
                              <p:par>
                                <p:cTn id="134" presetID="22" presetClass="entr" presetSubtype="1"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up)">
                                      <p:cBhvr>
                                        <p:cTn id="136" dur="500"/>
                                        <p:tgtEl>
                                          <p:spTgt spid="115"/>
                                        </p:tgtEl>
                                      </p:cBhvr>
                                    </p:animEffect>
                                  </p:childTnLst>
                                </p:cTn>
                              </p:par>
                              <p:par>
                                <p:cTn id="137" presetID="9" presetClass="exit" presetSubtype="0" fill="hold" grpId="3" nodeType="withEffect">
                                  <p:stCondLst>
                                    <p:cond delay="0"/>
                                  </p:stCondLst>
                                  <p:childTnLst>
                                    <p:animEffect transition="out" filter="dissolve">
                                      <p:cBhvr>
                                        <p:cTn id="138" dur="500"/>
                                        <p:tgtEl>
                                          <p:spTgt spid="308"/>
                                        </p:tgtEl>
                                      </p:cBhvr>
                                    </p:animEffect>
                                    <p:set>
                                      <p:cBhvr>
                                        <p:cTn id="139" dur="1" fill="hold">
                                          <p:stCondLst>
                                            <p:cond delay="499"/>
                                          </p:stCondLst>
                                        </p:cTn>
                                        <p:tgtEl>
                                          <p:spTgt spid="308"/>
                                        </p:tgtEl>
                                        <p:attrNameLst>
                                          <p:attrName>style.visibility</p:attrName>
                                        </p:attrNameLst>
                                      </p:cBhvr>
                                      <p:to>
                                        <p:strVal val="hidden"/>
                                      </p:to>
                                    </p:set>
                                  </p:childTnLst>
                                </p:cTn>
                              </p:par>
                            </p:childTnLst>
                          </p:cTn>
                        </p:par>
                        <p:par>
                          <p:cTn id="140" fill="hold">
                            <p:stCondLst>
                              <p:cond delay="13000"/>
                            </p:stCondLst>
                            <p:childTnLst>
                              <p:par>
                                <p:cTn id="141" presetID="9" presetClass="entr" presetSubtype="0" fill="hold" grpId="0" nodeType="afterEffect">
                                  <p:stCondLst>
                                    <p:cond delay="0"/>
                                  </p:stCondLst>
                                  <p:childTnLst>
                                    <p:set>
                                      <p:cBhvr>
                                        <p:cTn id="142" dur="1" fill="hold">
                                          <p:stCondLst>
                                            <p:cond delay="0"/>
                                          </p:stCondLst>
                                        </p:cTn>
                                        <p:tgtEl>
                                          <p:spTgt spid="114"/>
                                        </p:tgtEl>
                                        <p:attrNameLst>
                                          <p:attrName>style.visibility</p:attrName>
                                        </p:attrNameLst>
                                      </p:cBhvr>
                                      <p:to>
                                        <p:strVal val="visible"/>
                                      </p:to>
                                    </p:set>
                                    <p:animEffect transition="in" filter="dissolve">
                                      <p:cBhvr>
                                        <p:cTn id="143" dur="500"/>
                                        <p:tgtEl>
                                          <p:spTgt spid="11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16"/>
                                        </p:tgtEl>
                                        <p:attrNameLst>
                                          <p:attrName>style.visibility</p:attrName>
                                        </p:attrNameLst>
                                      </p:cBhvr>
                                      <p:to>
                                        <p:strVal val="visible"/>
                                      </p:to>
                                    </p:set>
                                    <p:animEffect transition="in" filter="fade">
                                      <p:cBhvr>
                                        <p:cTn id="146" dur="500"/>
                                        <p:tgtEl>
                                          <p:spTgt spid="116"/>
                                        </p:tgtEl>
                                      </p:cBhvr>
                                    </p:animEffect>
                                  </p:childTnLst>
                                </p:cTn>
                              </p:par>
                            </p:childTnLst>
                          </p:cTn>
                        </p:par>
                        <p:par>
                          <p:cTn id="147" fill="hold">
                            <p:stCondLst>
                              <p:cond delay="13500"/>
                            </p:stCondLst>
                            <p:childTnLst>
                              <p:par>
                                <p:cTn id="148" presetID="0" presetClass="path" presetSubtype="0" accel="50000" decel="50000" fill="hold" grpId="3" nodeType="afterEffect">
                                  <p:stCondLst>
                                    <p:cond delay="0"/>
                                  </p:stCondLst>
                                  <p:childTnLst>
                                    <p:animMotion origin="layout" path="M -0.24306 0.32974 L -0.22952 0.58853 " pathEditMode="relative" rAng="0" ptsTypes="AA">
                                      <p:cBhvr>
                                        <p:cTn id="149" dur="1500" fill="hold"/>
                                        <p:tgtEl>
                                          <p:spTgt spid="112">
                                            <p:txEl>
                                              <p:pRg st="0" end="0"/>
                                            </p:txEl>
                                          </p:spTgt>
                                        </p:tgtEl>
                                        <p:attrNameLst>
                                          <p:attrName>ppt_x</p:attrName>
                                          <p:attrName>ppt_y</p:attrName>
                                        </p:attrNameLst>
                                      </p:cBhvr>
                                      <p:rCtr x="677" y="12924"/>
                                    </p:animMotion>
                                  </p:childTnLst>
                                </p:cTn>
                              </p:par>
                            </p:childTnLst>
                          </p:cTn>
                        </p:par>
                        <p:par>
                          <p:cTn id="150" fill="hold">
                            <p:stCondLst>
                              <p:cond delay="15000"/>
                            </p:stCondLst>
                            <p:childTnLst>
                              <p:par>
                                <p:cTn id="151" presetID="0" presetClass="path" presetSubtype="0" accel="50000" decel="50000" fill="hold" grpId="0" nodeType="afterEffect">
                                  <p:stCondLst>
                                    <p:cond delay="0"/>
                                  </p:stCondLst>
                                  <p:childTnLst>
                                    <p:animMotion origin="layout" path="M 3.05556E-6 -2.93029E-6 L 0.20989 0.50031 " pathEditMode="relative" rAng="0" ptsTypes="AA">
                                      <p:cBhvr>
                                        <p:cTn id="152" dur="2000" fill="hold"/>
                                        <p:tgtEl>
                                          <p:spTgt spid="117"/>
                                        </p:tgtEl>
                                        <p:attrNameLst>
                                          <p:attrName>ppt_x</p:attrName>
                                          <p:attrName>ppt_y</p:attrName>
                                        </p:attrNameLst>
                                      </p:cBhvr>
                                      <p:rCtr x="10486" y="25015"/>
                                    </p:animMotion>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nodeType="clickEffect">
                                  <p:stCondLst>
                                    <p:cond delay="0"/>
                                  </p:stCondLst>
                                  <p:childTnLst>
                                    <p:set>
                                      <p:cBhvr>
                                        <p:cTn id="156" dur="1" fill="hold">
                                          <p:stCondLst>
                                            <p:cond delay="0"/>
                                          </p:stCondLst>
                                        </p:cTn>
                                        <p:tgtEl>
                                          <p:spTgt spid="307"/>
                                        </p:tgtEl>
                                        <p:attrNameLst>
                                          <p:attrName>style.visibility</p:attrName>
                                        </p:attrNameLst>
                                      </p:cBhvr>
                                      <p:to>
                                        <p:strVal val="visible"/>
                                      </p:to>
                                    </p:set>
                                    <p:animEffect transition="in" filter="dissolve">
                                      <p:cBhvr>
                                        <p:cTn id="157" dur="500"/>
                                        <p:tgtEl>
                                          <p:spTgt spid="30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39"/>
                                        </p:tgtEl>
                                        <p:attrNameLst>
                                          <p:attrName>style.visibility</p:attrName>
                                        </p:attrNameLst>
                                      </p:cBhvr>
                                      <p:to>
                                        <p:strVal val="visible"/>
                                      </p:to>
                                    </p:set>
                                    <p:animEffect transition="in" filter="wipe(left)">
                                      <p:cBhvr>
                                        <p:cTn id="161" dur="500"/>
                                        <p:tgtEl>
                                          <p:spTgt spid="39"/>
                                        </p:tgtEl>
                                      </p:cBhvr>
                                    </p:animEffect>
                                  </p:childTnLst>
                                </p:cTn>
                              </p:par>
                            </p:childTnLst>
                          </p:cTn>
                        </p:par>
                        <p:par>
                          <p:cTn id="162" fill="hold">
                            <p:stCondLst>
                              <p:cond delay="1000"/>
                            </p:stCondLst>
                            <p:childTnLst>
                              <p:par>
                                <p:cTn id="163" presetID="22" presetClass="entr" presetSubtype="8" fill="hold" nodeType="afterEffect">
                                  <p:stCondLst>
                                    <p:cond delay="0"/>
                                  </p:stCondLst>
                                  <p:childTnLst>
                                    <p:set>
                                      <p:cBhvr>
                                        <p:cTn id="164" dur="1" fill="hold">
                                          <p:stCondLst>
                                            <p:cond delay="0"/>
                                          </p:stCondLst>
                                        </p:cTn>
                                        <p:tgtEl>
                                          <p:spTgt spid="170"/>
                                        </p:tgtEl>
                                        <p:attrNameLst>
                                          <p:attrName>style.visibility</p:attrName>
                                        </p:attrNameLst>
                                      </p:cBhvr>
                                      <p:to>
                                        <p:strVal val="visible"/>
                                      </p:to>
                                    </p:set>
                                    <p:animEffect transition="in" filter="wipe(left)">
                                      <p:cBhvr>
                                        <p:cTn id="165"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accent3"/>
                  </a:solidFill>
                  <a:effectLst/>
                  <a:uLnTx/>
                  <a:uFillTx/>
                  <a:ea typeface="Calibri"/>
                  <a:cs typeface="Calibri"/>
                </a:rPr>
                <a:t>   </a:t>
              </a:r>
              <a:r>
                <a:rPr kumimoji="0" lang="en-US" sz="1600" b="1" i="0" u="none" strike="noStrike" kern="1200" cap="none" spc="0" normalizeH="0" baseline="0" noProof="0" dirty="0" smtClean="0">
                  <a:ln>
                    <a:noFill/>
                  </a:ln>
                  <a:solidFill>
                    <a:schemeClr val="accent3"/>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F27C3A"/>
                  </a:solidFill>
                  <a:effectLst/>
                  <a:uLnTx/>
                  <a:uFillTx/>
                  <a:ea typeface="Calibri"/>
                  <a:cs typeface="Calibri"/>
                </a:rPr>
                <a:t>   </a:t>
              </a:r>
              <a:r>
                <a:rPr kumimoji="0" lang="en-US" sz="1600" b="1" i="0" u="none" strike="noStrike" kern="1200" cap="none" spc="0" normalizeH="0" baseline="0" noProof="0" dirty="0" smtClean="0">
                  <a:ln>
                    <a:noFill/>
                  </a:ln>
                  <a:solidFill>
                    <a:srgbClr val="F27C3A"/>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305899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grpSp>
        <p:nvGrpSpPr>
          <p:cNvPr id="83" name="Group 82"/>
          <p:cNvGrpSpPr/>
          <p:nvPr/>
        </p:nvGrpSpPr>
        <p:grpSpPr>
          <a:xfrm>
            <a:off x="2006679" y="4043270"/>
            <a:ext cx="5183908" cy="729872"/>
            <a:chOff x="184080" y="4377802"/>
            <a:chExt cx="4336746" cy="531523"/>
          </a:xfrm>
        </p:grpSpPr>
        <p:grpSp>
          <p:nvGrpSpPr>
            <p:cNvPr id="84" name="Group 83"/>
            <p:cNvGrpSpPr/>
            <p:nvPr/>
          </p:nvGrpSpPr>
          <p:grpSpPr>
            <a:xfrm>
              <a:off x="184080" y="4377802"/>
              <a:ext cx="1010802" cy="527416"/>
              <a:chOff x="184080" y="4448922"/>
              <a:chExt cx="1010802" cy="527416"/>
            </a:xfrm>
          </p:grpSpPr>
          <p:pic>
            <p:nvPicPr>
              <p:cNvPr id="95" name="Picture 94"/>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96" name="Picture 95"/>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85" name="Group 84"/>
            <p:cNvGrpSpPr/>
            <p:nvPr/>
          </p:nvGrpSpPr>
          <p:grpSpPr>
            <a:xfrm>
              <a:off x="2400043" y="4380286"/>
              <a:ext cx="1010802" cy="527416"/>
              <a:chOff x="2400043" y="4451406"/>
              <a:chExt cx="1010802" cy="527416"/>
            </a:xfrm>
          </p:grpSpPr>
          <p:pic>
            <p:nvPicPr>
              <p:cNvPr id="93" name="Picture 92"/>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94"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86" name="Group 85"/>
            <p:cNvGrpSpPr/>
            <p:nvPr/>
          </p:nvGrpSpPr>
          <p:grpSpPr>
            <a:xfrm>
              <a:off x="1286160" y="4378688"/>
              <a:ext cx="1010802" cy="527416"/>
              <a:chOff x="1286160" y="4449808"/>
              <a:chExt cx="1010802" cy="527416"/>
            </a:xfrm>
          </p:grpSpPr>
          <p:pic>
            <p:nvPicPr>
              <p:cNvPr id="91" name="Picture 90"/>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92" name="Picture 91"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87" name="Group 86"/>
            <p:cNvGrpSpPr/>
            <p:nvPr/>
          </p:nvGrpSpPr>
          <p:grpSpPr>
            <a:xfrm>
              <a:off x="3510024" y="4381909"/>
              <a:ext cx="1010802" cy="527416"/>
              <a:chOff x="3510024" y="4453029"/>
              <a:chExt cx="1010802" cy="527416"/>
            </a:xfrm>
          </p:grpSpPr>
          <p:pic>
            <p:nvPicPr>
              <p:cNvPr id="88" name="Picture 87"/>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89" name="Picture 88"/>
              <p:cNvPicPr>
                <a:picLocks noChangeAspect="1"/>
              </p:cNvPicPr>
              <p:nvPr/>
            </p:nvPicPr>
            <p:blipFill>
              <a:blip r:embed="rId19"/>
              <a:stretch>
                <a:fillRect/>
              </a:stretch>
            </p:blipFill>
            <p:spPr>
              <a:xfrm>
                <a:off x="3650837" y="4531964"/>
                <a:ext cx="327845" cy="327845"/>
              </a:xfrm>
              <a:prstGeom prst="rect">
                <a:avLst/>
              </a:prstGeom>
            </p:spPr>
          </p:pic>
          <p:sp>
            <p:nvSpPr>
              <p:cNvPr id="90" name="TextBox 89"/>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grpSp>
        <p:nvGrpSpPr>
          <p:cNvPr id="111" name="Group 110"/>
          <p:cNvGrpSpPr/>
          <p:nvPr/>
        </p:nvGrpSpPr>
        <p:grpSpPr>
          <a:xfrm>
            <a:off x="7048643" y="891822"/>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119" name="Group 118"/>
          <p:cNvGrpSpPr/>
          <p:nvPr/>
        </p:nvGrpSpPr>
        <p:grpSpPr>
          <a:xfrm>
            <a:off x="7063953" y="1936205"/>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7063953" y="2984167"/>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281301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a:t>
              </a: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366713" y="325438"/>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726747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3569238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
        <p:nvSpPr>
          <p:cNvPr id="26"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3569238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
        <p:nvSpPr>
          <p:cNvPr id="30"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2">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chemeClr val="tx2">
                <a:lumMod val="75000"/>
                <a:lumOff val="25000"/>
              </a:schemeClr>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4">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chemeClr val="tx2">
                <a:lumMod val="75000"/>
                <a:lumOff val="25000"/>
              </a:schemeClr>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
        <p:nvSpPr>
          <p:cNvPr id="29"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3569238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smtClean="0">
                <a:solidFill>
                  <a:srgbClr val="2C95DD"/>
                </a:solidFill>
              </a:rPr>
              <a:t>How Pivotal Enables Four Levels of HA</a:t>
            </a:r>
            <a:endParaRPr lang="en-US"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4197918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366713" y="325438"/>
            <a:ext cx="8410575" cy="722312"/>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20845801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5"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4"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6"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4" build="allAtOnce"/>
      <p:bldP spid="133" grpId="5" build="allAtOnce"/>
      <p:bldP spid="133" grpId="6"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uiExpand="1" animBg="1"/>
      <p:bldP spid="92" grpId="1" animBg="1"/>
      <p:bldP spid="96" grpId="0" uiExpand="1" animBg="1"/>
      <p:bldP spid="96" grpId="1" animBg="1"/>
      <p:bldP spid="98" grpId="0" animBg="1"/>
      <p:bldP spid="98" grpId="1" animBg="1"/>
      <p:bldP spid="22" grpId="0" uiExpand="1"/>
      <p:bldP spid="22" grpId="1" uiExpand="1"/>
      <p:bldP spid="22" grpId="2" uiExpand="1"/>
      <p:bldP spid="65" grpId="0" uiExpand="1"/>
      <p:bldP spid="65" grpId="1"/>
      <p:bldP spid="99" grpId="0" uiExpand="1" build="p"/>
      <p:bldP spid="100" grpId="0" uiExpand="1" animBg="1"/>
      <p:bldP spid="101" grpId="0" uiExpand="1"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7578763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84738</TotalTime>
  <Words>3089</Words>
  <Application>Microsoft Macintosh PowerPoint</Application>
  <PresentationFormat>On-screen Show (16:9)</PresentationFormat>
  <Paragraphs>863</Paragraphs>
  <Slides>54</Slides>
  <Notes>28</Notes>
  <HiddenSlides>1</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Pivotal_interim_040113_template_</vt:lpstr>
      <vt:lpstr>Custom Theme</vt:lpstr>
      <vt:lpstr>PowerPoint Presentation</vt:lpstr>
      <vt:lpstr>Cloud Native Application Platforms</vt:lpstr>
      <vt:lpstr>Pivotal CF Architecture</vt:lpstr>
      <vt:lpstr>PowerPoint Presentation</vt:lpstr>
      <vt:lpstr>PowerPoint Presentation</vt:lpstr>
      <vt:lpstr>PowerPoint Presentation</vt:lpstr>
      <vt:lpstr>Staging an Application</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Customize the container experience</vt:lpstr>
      <vt:lpstr>Customize the container experience</vt:lpstr>
      <vt:lpstr>Application containers and scaling</vt:lpstr>
      <vt:lpstr>Pivotal Cloud Foundry</vt:lpstr>
      <vt:lpstr>Pivotal Cloud Foundry Services</vt:lpstr>
      <vt:lpstr>Creating and Binding a Service</vt:lpstr>
      <vt:lpstr>PowerPoint Presentation</vt:lpstr>
      <vt:lpstr>Pivotal CF: Technical Capabilities </vt:lpstr>
      <vt:lpstr>Pivotal CF Architecture - Recap</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Deploying the CF Runtime  with Cloud Foundry BOSH</vt:lpstr>
      <vt:lpstr>PowerPoint Presentation</vt:lpstr>
      <vt:lpstr>PowerPoint Presentation</vt:lpstr>
      <vt:lpstr>Orgs, Spaces, Users &amp; Quotas</vt:lpstr>
      <vt:lpstr>Organizations</vt:lpstr>
      <vt:lpstr>Quotas &amp; Plans</vt:lpstr>
      <vt:lpstr>Spaces</vt:lpstr>
      <vt:lpstr>PowerPoint Presentation</vt:lpstr>
      <vt:lpstr>PowerPoint Presentation</vt:lpstr>
      <vt:lpstr>Platform Monitoring</vt:lpstr>
      <vt:lpstr>PowerPoint Presentation</vt:lpstr>
      <vt:lpstr>PowerPoint Presentation</vt:lpstr>
      <vt:lpstr>PowerPoint Presentation</vt:lpstr>
      <vt:lpstr>Four Layers of High Availability – Built In</vt:lpstr>
      <vt:lpstr>Application Instance HA</vt:lpstr>
      <vt:lpstr>PowerPoint Presentation</vt:lpstr>
      <vt:lpstr>Platform Process HA</vt:lpstr>
      <vt:lpstr>Platform Virtual Machine HA</vt:lpstr>
      <vt:lpstr>Availability Zone HA</vt:lpstr>
      <vt:lpstr>How Pivotal Enables Four Levels of HA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Ben Bertka</cp:lastModifiedBy>
  <cp:revision>524</cp:revision>
  <dcterms:modified xsi:type="dcterms:W3CDTF">2016-02-15T22:27:45Z</dcterms:modified>
</cp:coreProperties>
</file>